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ntserrat 1" charset="1" panose="00000000000000000000"/>
      <p:regular r:id="rId10"/>
    </p:embeddedFont>
    <p:embeddedFont>
      <p:font typeface="South Coast Alt" charset="1" panose="00000000000000000000"/>
      <p:regular r:id="rId11"/>
    </p:embeddedFont>
    <p:embeddedFont>
      <p:font typeface="Montserrat 2" charset="1" panose="00000500000000000000"/>
      <p:regular r:id="rId12"/>
    </p:embeddedFont>
    <p:embeddedFont>
      <p:font typeface="Montserrat 2 Bold" charset="1" panose="00000800000000000000"/>
      <p:regular r:id="rId13"/>
    </p:embeddedFont>
    <p:embeddedFont>
      <p:font typeface="Montserrat 2 Italics" charset="1" panose="00000500000000000000"/>
      <p:regular r:id="rId14"/>
    </p:embeddedFont>
    <p:embeddedFont>
      <p:font typeface="Montserrat 2 Bold Italics" charset="1" panose="00000800000000000000"/>
      <p:regular r:id="rId15"/>
    </p:embeddedFont>
    <p:embeddedFont>
      <p:font typeface="Montserrat 2 Thin" charset="1" panose="00000300000000000000"/>
      <p:regular r:id="rId16"/>
    </p:embeddedFont>
    <p:embeddedFont>
      <p:font typeface="Montserrat 2 Thin Italics" charset="1" panose="00000300000000000000"/>
      <p:regular r:id="rId17"/>
    </p:embeddedFont>
    <p:embeddedFont>
      <p:font typeface="Montserrat 2 Extra-Light" charset="1" panose="00000300000000000000"/>
      <p:regular r:id="rId18"/>
    </p:embeddedFont>
    <p:embeddedFont>
      <p:font typeface="Montserrat 2 Extra-Light Italics" charset="1" panose="00000300000000000000"/>
      <p:regular r:id="rId19"/>
    </p:embeddedFont>
    <p:embeddedFont>
      <p:font typeface="Montserrat 2 Light" charset="1" panose="00000400000000000000"/>
      <p:regular r:id="rId20"/>
    </p:embeddedFont>
    <p:embeddedFont>
      <p:font typeface="Montserrat 2 Light Italics" charset="1" panose="00000400000000000000"/>
      <p:regular r:id="rId21"/>
    </p:embeddedFont>
    <p:embeddedFont>
      <p:font typeface="Montserrat 2 Medium" charset="1" panose="00000600000000000000"/>
      <p:regular r:id="rId22"/>
    </p:embeddedFont>
    <p:embeddedFont>
      <p:font typeface="Montserrat 2 Medium Italics" charset="1" panose="00000600000000000000"/>
      <p:regular r:id="rId23"/>
    </p:embeddedFont>
    <p:embeddedFont>
      <p:font typeface="Montserrat 2 Semi-Bold" charset="1" panose="00000700000000000000"/>
      <p:regular r:id="rId24"/>
    </p:embeddedFont>
    <p:embeddedFont>
      <p:font typeface="Montserrat 2 Semi-Bold Italics" charset="1" panose="00000700000000000000"/>
      <p:regular r:id="rId25"/>
    </p:embeddedFont>
    <p:embeddedFont>
      <p:font typeface="Montserrat 2 Ultra-Bold" charset="1" panose="00000900000000000000"/>
      <p:regular r:id="rId26"/>
    </p:embeddedFont>
    <p:embeddedFont>
      <p:font typeface="Montserrat 2 Ultra-Bold Italics" charset="1" panose="00000900000000000000"/>
      <p:regular r:id="rId27"/>
    </p:embeddedFont>
    <p:embeddedFont>
      <p:font typeface="Montserrat 2 Heavy" charset="1" panose="00000A00000000000000"/>
      <p:regular r:id="rId28"/>
    </p:embeddedFont>
    <p:embeddedFont>
      <p:font typeface="Montserrat 2 Heavy Italics" charset="1" panose="00000A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485" y="-103886"/>
            <a:ext cx="6447594" cy="10390886"/>
            <a:chOff x="0" y="0"/>
            <a:chExt cx="1698132" cy="2736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98132" cy="2736694"/>
            </a:xfrm>
            <a:custGeom>
              <a:avLst/>
              <a:gdLst/>
              <a:ahLst/>
              <a:cxnLst/>
              <a:rect r="r" b="b" t="t" l="l"/>
              <a:pathLst>
                <a:path h="2736694" w="1698132">
                  <a:moveTo>
                    <a:pt x="0" y="0"/>
                  </a:moveTo>
                  <a:lnTo>
                    <a:pt x="1698132" y="0"/>
                  </a:lnTo>
                  <a:lnTo>
                    <a:pt x="1698132" y="2736694"/>
                  </a:lnTo>
                  <a:lnTo>
                    <a:pt x="0" y="2736694"/>
                  </a:lnTo>
                  <a:close/>
                </a:path>
              </a:pathLst>
            </a:custGeom>
            <a:solidFill>
              <a:srgbClr val="16473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1539500">
            <a:off x="2327907" y="1698825"/>
            <a:ext cx="3903335" cy="3548486"/>
          </a:xfrm>
          <a:custGeom>
            <a:avLst/>
            <a:gdLst/>
            <a:ahLst/>
            <a:cxnLst/>
            <a:rect r="r" b="b" t="t" l="l"/>
            <a:pathLst>
              <a:path h="3548486" w="3903335">
                <a:moveTo>
                  <a:pt x="3903335" y="0"/>
                </a:moveTo>
                <a:lnTo>
                  <a:pt x="0" y="0"/>
                </a:lnTo>
                <a:lnTo>
                  <a:pt x="0" y="3548486"/>
                </a:lnTo>
                <a:lnTo>
                  <a:pt x="3903335" y="3548486"/>
                </a:lnTo>
                <a:lnTo>
                  <a:pt x="3903335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54671" y="2667522"/>
            <a:ext cx="878879" cy="1214531"/>
          </a:xfrm>
          <a:custGeom>
            <a:avLst/>
            <a:gdLst/>
            <a:ahLst/>
            <a:cxnLst/>
            <a:rect r="r" b="b" t="t" l="l"/>
            <a:pathLst>
              <a:path h="1214531" w="878879">
                <a:moveTo>
                  <a:pt x="0" y="0"/>
                </a:moveTo>
                <a:lnTo>
                  <a:pt x="878879" y="0"/>
                </a:lnTo>
                <a:lnTo>
                  <a:pt x="878879" y="1214531"/>
                </a:lnTo>
                <a:lnTo>
                  <a:pt x="0" y="1214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887326">
            <a:off x="6909202" y="3218820"/>
            <a:ext cx="1063975" cy="1342171"/>
          </a:xfrm>
          <a:custGeom>
            <a:avLst/>
            <a:gdLst/>
            <a:ahLst/>
            <a:cxnLst/>
            <a:rect r="r" b="b" t="t" l="l"/>
            <a:pathLst>
              <a:path h="1342171" w="1063975">
                <a:moveTo>
                  <a:pt x="0" y="0"/>
                </a:moveTo>
                <a:lnTo>
                  <a:pt x="1063975" y="0"/>
                </a:lnTo>
                <a:lnTo>
                  <a:pt x="1063975" y="1342171"/>
                </a:lnTo>
                <a:lnTo>
                  <a:pt x="0" y="1342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191515" y="2868175"/>
            <a:ext cx="1407600" cy="1338500"/>
          </a:xfrm>
          <a:custGeom>
            <a:avLst/>
            <a:gdLst/>
            <a:ahLst/>
            <a:cxnLst/>
            <a:rect r="r" b="b" t="t" l="l"/>
            <a:pathLst>
              <a:path h="1338500" w="1407600">
                <a:moveTo>
                  <a:pt x="0" y="0"/>
                </a:moveTo>
                <a:lnTo>
                  <a:pt x="1407600" y="0"/>
                </a:lnTo>
                <a:lnTo>
                  <a:pt x="1407600" y="1338500"/>
                </a:lnTo>
                <a:lnTo>
                  <a:pt x="0" y="1338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66478" y="7660292"/>
            <a:ext cx="703800" cy="1712788"/>
          </a:xfrm>
          <a:custGeom>
            <a:avLst/>
            <a:gdLst/>
            <a:ahLst/>
            <a:cxnLst/>
            <a:rect r="r" b="b" t="t" l="l"/>
            <a:pathLst>
              <a:path h="1712788" w="703800">
                <a:moveTo>
                  <a:pt x="0" y="0"/>
                </a:moveTo>
                <a:lnTo>
                  <a:pt x="703800" y="0"/>
                </a:lnTo>
                <a:lnTo>
                  <a:pt x="703800" y="1712787"/>
                </a:lnTo>
                <a:lnTo>
                  <a:pt x="0" y="17127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992111" y="7661317"/>
            <a:ext cx="990130" cy="1168608"/>
          </a:xfrm>
          <a:custGeom>
            <a:avLst/>
            <a:gdLst/>
            <a:ahLst/>
            <a:cxnLst/>
            <a:rect r="r" b="b" t="t" l="l"/>
            <a:pathLst>
              <a:path h="1168608" w="990130">
                <a:moveTo>
                  <a:pt x="0" y="0"/>
                </a:moveTo>
                <a:lnTo>
                  <a:pt x="990130" y="0"/>
                </a:lnTo>
                <a:lnTo>
                  <a:pt x="990130" y="1168608"/>
                </a:lnTo>
                <a:lnTo>
                  <a:pt x="0" y="11686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90859">
            <a:off x="12473413" y="5449015"/>
            <a:ext cx="1089929" cy="1525346"/>
          </a:xfrm>
          <a:custGeom>
            <a:avLst/>
            <a:gdLst/>
            <a:ahLst/>
            <a:cxnLst/>
            <a:rect r="r" b="b" t="t" l="l"/>
            <a:pathLst>
              <a:path h="1525346" w="1089929">
                <a:moveTo>
                  <a:pt x="0" y="0"/>
                </a:moveTo>
                <a:lnTo>
                  <a:pt x="1089929" y="0"/>
                </a:lnTo>
                <a:lnTo>
                  <a:pt x="1089929" y="1525346"/>
                </a:lnTo>
                <a:lnTo>
                  <a:pt x="0" y="15253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854671" y="5491432"/>
            <a:ext cx="1265010" cy="1265010"/>
          </a:xfrm>
          <a:custGeom>
            <a:avLst/>
            <a:gdLst/>
            <a:ahLst/>
            <a:cxnLst/>
            <a:rect r="r" b="b" t="t" l="l"/>
            <a:pathLst>
              <a:path h="1265010" w="1265010">
                <a:moveTo>
                  <a:pt x="0" y="0"/>
                </a:moveTo>
                <a:lnTo>
                  <a:pt x="1265010" y="0"/>
                </a:lnTo>
                <a:lnTo>
                  <a:pt x="1265010" y="1265010"/>
                </a:lnTo>
                <a:lnTo>
                  <a:pt x="0" y="1265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04631" y="1402114"/>
            <a:ext cx="2153372" cy="980684"/>
          </a:xfrm>
          <a:custGeom>
            <a:avLst/>
            <a:gdLst/>
            <a:ahLst/>
            <a:cxnLst/>
            <a:rect r="r" b="b" t="t" l="l"/>
            <a:pathLst>
              <a:path h="980684" w="2153372">
                <a:moveTo>
                  <a:pt x="0" y="0"/>
                </a:moveTo>
                <a:lnTo>
                  <a:pt x="2153373" y="0"/>
                </a:lnTo>
                <a:lnTo>
                  <a:pt x="2153373" y="980684"/>
                </a:lnTo>
                <a:lnTo>
                  <a:pt x="0" y="98068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5" t="0" r="-45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730619" y="1407522"/>
            <a:ext cx="2153372" cy="980684"/>
            <a:chOff x="0" y="0"/>
            <a:chExt cx="567143" cy="2582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67143" cy="258287"/>
            </a:xfrm>
            <a:custGeom>
              <a:avLst/>
              <a:gdLst/>
              <a:ahLst/>
              <a:cxnLst/>
              <a:rect r="r" b="b" t="t" l="l"/>
              <a:pathLst>
                <a:path h="258287" w="567143">
                  <a:moveTo>
                    <a:pt x="0" y="0"/>
                  </a:moveTo>
                  <a:lnTo>
                    <a:pt x="567143" y="0"/>
                  </a:lnTo>
                  <a:lnTo>
                    <a:pt x="567143" y="258287"/>
                  </a:lnTo>
                  <a:lnTo>
                    <a:pt x="0" y="258287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8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28700" y="4068957"/>
            <a:ext cx="4395641" cy="2089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462">
                <a:solidFill>
                  <a:srgbClr val="FFFFFF"/>
                </a:solidFill>
                <a:latin typeface="Montserrat 1"/>
              </a:rPr>
              <a:t>Unlock the secret to success in today's dynamic tech world.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6340680"/>
            <a:ext cx="5208433" cy="221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Montserrat 2"/>
              </a:rPr>
              <a:t>From the transformative power of diversity to the game-changing impact of skills-based hiring, these numbers reveal the path to a brighter, more prosperous future for organisations and individuals alike.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45767" y="814237"/>
            <a:ext cx="3330106" cy="1085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8"/>
              </a:lnSpc>
            </a:pPr>
            <a:r>
              <a:rPr lang="en-US" sz="2460">
                <a:solidFill>
                  <a:srgbClr val="00965F"/>
                </a:solidFill>
                <a:latin typeface="Montserrat 1"/>
              </a:rPr>
              <a:t>Diversity impact on business performance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272534" y="5448500"/>
            <a:ext cx="3330106" cy="723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8"/>
              </a:lnSpc>
            </a:pPr>
            <a:r>
              <a:rPr lang="en-US" sz="2460">
                <a:solidFill>
                  <a:srgbClr val="164734"/>
                </a:solidFill>
                <a:latin typeface="Montserrat 1"/>
              </a:rPr>
              <a:t>Cyber skills shortage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272534" y="2813940"/>
            <a:ext cx="2778253" cy="723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8"/>
              </a:lnSpc>
            </a:pPr>
            <a:r>
              <a:rPr lang="en-US" sz="2460">
                <a:solidFill>
                  <a:srgbClr val="164734"/>
                </a:solidFill>
                <a:latin typeface="Montserrat 1"/>
              </a:rPr>
              <a:t>Gender diversity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733874" y="5448500"/>
            <a:ext cx="3471607" cy="723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8"/>
              </a:lnSpc>
            </a:pPr>
            <a:r>
              <a:rPr lang="en-US" sz="2460">
                <a:solidFill>
                  <a:srgbClr val="164734"/>
                </a:solidFill>
                <a:latin typeface="Montserrat 1"/>
              </a:rPr>
              <a:t>Impact of skills-based hiring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733874" y="7669817"/>
            <a:ext cx="3995160" cy="723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8"/>
              </a:lnSpc>
            </a:pPr>
            <a:r>
              <a:rPr lang="en-US" sz="2460">
                <a:solidFill>
                  <a:srgbClr val="164734"/>
                </a:solidFill>
                <a:latin typeface="Montserrat 1"/>
              </a:rPr>
              <a:t>Increased productivity with training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733874" y="2813940"/>
            <a:ext cx="4023460" cy="723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8"/>
              </a:lnSpc>
            </a:pPr>
            <a:r>
              <a:rPr lang="en-US" sz="2460">
                <a:solidFill>
                  <a:srgbClr val="164734"/>
                </a:solidFill>
                <a:latin typeface="Montserrat 1"/>
              </a:rPr>
              <a:t>Veterans in the workforce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272534" y="7815412"/>
            <a:ext cx="3018804" cy="723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8"/>
              </a:lnSpc>
            </a:pPr>
            <a:r>
              <a:rPr lang="en-US" sz="2460">
                <a:solidFill>
                  <a:srgbClr val="164734"/>
                </a:solidFill>
                <a:latin typeface="Montserrat 1"/>
              </a:rPr>
              <a:t>Improved decision making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412901" y="771525"/>
            <a:ext cx="5759813" cy="102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5"/>
              </a:lnSpc>
            </a:pPr>
            <a:r>
              <a:rPr lang="en-US" sz="1932">
                <a:solidFill>
                  <a:srgbClr val="00965F"/>
                </a:solidFill>
                <a:latin typeface="Montserrat 2"/>
              </a:rPr>
              <a:t>Companies with diverse workforces are </a:t>
            </a:r>
            <a:r>
              <a:rPr lang="en-US" sz="1932">
                <a:solidFill>
                  <a:srgbClr val="00965F"/>
                </a:solidFill>
                <a:latin typeface="Montserrat 2 Bold"/>
              </a:rPr>
              <a:t>35%</a:t>
            </a:r>
            <a:r>
              <a:rPr lang="en-US" sz="1932">
                <a:solidFill>
                  <a:srgbClr val="00965F"/>
                </a:solidFill>
                <a:latin typeface="Montserrat 2"/>
              </a:rPr>
              <a:t> more likely to have financial returns above the industry median. (McKinsey &amp; Company)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272534" y="6281012"/>
            <a:ext cx="3645812" cy="1093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87"/>
              </a:lnSpc>
            </a:pPr>
            <a:r>
              <a:rPr lang="en-US" sz="1562">
                <a:solidFill>
                  <a:srgbClr val="000000"/>
                </a:solidFill>
                <a:latin typeface="Montserrat 2"/>
              </a:rPr>
              <a:t>The global shortage of cybersecurity professionals is projected to reach </a:t>
            </a:r>
            <a:r>
              <a:rPr lang="en-US" sz="1562">
                <a:solidFill>
                  <a:srgbClr val="000000"/>
                </a:solidFill>
                <a:latin typeface="Montserrat 2 Bold"/>
              </a:rPr>
              <a:t>3.5 million</a:t>
            </a:r>
            <a:r>
              <a:rPr lang="en-US" sz="1562">
                <a:solidFill>
                  <a:srgbClr val="000000"/>
                </a:solidFill>
                <a:latin typeface="Montserrat 2"/>
              </a:rPr>
              <a:t> by 2021. (Cybersecurity Ventures)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272534" y="3646452"/>
            <a:ext cx="3891642" cy="1093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87"/>
              </a:lnSpc>
            </a:pPr>
            <a:r>
              <a:rPr lang="en-US" sz="1562">
                <a:solidFill>
                  <a:srgbClr val="000000"/>
                </a:solidFill>
                <a:latin typeface="Montserrat 2"/>
              </a:rPr>
              <a:t>Companies with more women in leadership positions are </a:t>
            </a:r>
            <a:r>
              <a:rPr lang="en-US" sz="1562">
                <a:solidFill>
                  <a:srgbClr val="000000"/>
                </a:solidFill>
                <a:latin typeface="Montserrat 2 Bold"/>
              </a:rPr>
              <a:t>21%</a:t>
            </a:r>
            <a:r>
              <a:rPr lang="en-US" sz="1562">
                <a:solidFill>
                  <a:srgbClr val="000000"/>
                </a:solidFill>
                <a:latin typeface="Montserrat 2"/>
              </a:rPr>
              <a:t> more likely to outperform peers in profitability. (McKinsey &amp; Company)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733874" y="6281012"/>
            <a:ext cx="3792591" cy="81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87"/>
              </a:lnSpc>
            </a:pPr>
            <a:r>
              <a:rPr lang="en-US" sz="1562">
                <a:solidFill>
                  <a:srgbClr val="000000"/>
                </a:solidFill>
                <a:latin typeface="Montserrat 2 Bold"/>
              </a:rPr>
              <a:t>85%</a:t>
            </a:r>
            <a:r>
              <a:rPr lang="en-US" sz="1562">
                <a:solidFill>
                  <a:srgbClr val="000000"/>
                </a:solidFill>
                <a:latin typeface="Montserrat 2"/>
              </a:rPr>
              <a:t> of employers say candidates' skills are more important than their job titles or degrees. (IBM)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733874" y="8502329"/>
            <a:ext cx="3792591" cy="81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87"/>
              </a:lnSpc>
            </a:pPr>
            <a:r>
              <a:rPr lang="en-US" sz="1562">
                <a:solidFill>
                  <a:srgbClr val="000000"/>
                </a:solidFill>
                <a:latin typeface="Montserrat 2"/>
              </a:rPr>
              <a:t>Employees who receive regular training are </a:t>
            </a:r>
            <a:r>
              <a:rPr lang="en-US" sz="1562">
                <a:solidFill>
                  <a:srgbClr val="000000"/>
                </a:solidFill>
                <a:latin typeface="Montserrat 2 Bold"/>
              </a:rPr>
              <a:t>37% </a:t>
            </a:r>
            <a:r>
              <a:rPr lang="en-US" sz="1562">
                <a:solidFill>
                  <a:srgbClr val="000000"/>
                </a:solidFill>
                <a:latin typeface="Montserrat 2"/>
              </a:rPr>
              <a:t>more productive. (HCMG Inc.)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733874" y="3646452"/>
            <a:ext cx="3438839" cy="1093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87"/>
              </a:lnSpc>
            </a:pPr>
            <a:r>
              <a:rPr lang="en-US" sz="1562">
                <a:solidFill>
                  <a:srgbClr val="000000"/>
                </a:solidFill>
                <a:latin typeface="Montserrat 2"/>
              </a:rPr>
              <a:t>Veterans bring valuable skills to the civilian workforce, including leadership, teamwork, and adaptability.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272534" y="8647925"/>
            <a:ext cx="3645812" cy="81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87"/>
              </a:lnSpc>
            </a:pPr>
            <a:r>
              <a:rPr lang="en-US" sz="1562">
                <a:solidFill>
                  <a:srgbClr val="000000"/>
                </a:solidFill>
                <a:latin typeface="Montserrat 2"/>
              </a:rPr>
              <a:t>Diverse teams are </a:t>
            </a:r>
            <a:r>
              <a:rPr lang="en-US" sz="1562">
                <a:solidFill>
                  <a:srgbClr val="000000"/>
                </a:solidFill>
                <a:latin typeface="Montserrat 2 Bold"/>
              </a:rPr>
              <a:t>87%</a:t>
            </a:r>
            <a:r>
              <a:rPr lang="en-US" sz="1562">
                <a:solidFill>
                  <a:srgbClr val="000000"/>
                </a:solidFill>
                <a:latin typeface="Montserrat 2"/>
              </a:rPr>
              <a:t> better at making decisions than individuals. (Cloverpop Study)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972329" y="1259239"/>
            <a:ext cx="443067" cy="1137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93"/>
              </a:lnSpc>
            </a:pPr>
            <a:r>
              <a:rPr lang="en-US" sz="6566">
                <a:solidFill>
                  <a:srgbClr val="FFFFFF"/>
                </a:solidFill>
                <a:latin typeface="South Coast Alt"/>
              </a:rPr>
              <a:t>&amp;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031978" y="1497312"/>
            <a:ext cx="1550654" cy="763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2206">
                <a:solidFill>
                  <a:srgbClr val="FFFFFF"/>
                </a:solidFill>
                <a:latin typeface="Montserrat 1"/>
              </a:rPr>
              <a:t>Your logo </a:t>
            </a:r>
          </a:p>
          <a:p>
            <a:pPr algn="ctr">
              <a:lnSpc>
                <a:spcPts val="3088"/>
              </a:lnSpc>
            </a:pPr>
            <a:r>
              <a:rPr lang="en-US" sz="2206">
                <a:solidFill>
                  <a:srgbClr val="FFFFFF"/>
                </a:solidFill>
                <a:latin typeface="Montserrat 1"/>
              </a:rPr>
              <a:t>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DAFuSw5A7Aw</dc:identifier>
  <dcterms:modified xsi:type="dcterms:W3CDTF">2011-08-01T06:04:30Z</dcterms:modified>
  <cp:revision>1</cp:revision>
  <dc:title>WYWM 'The business case for diversity and skills-based hiring' one-pager</dc:title>
</cp:coreProperties>
</file>